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Cash flow analysis</a:t>
            </a:r>
            <a:endParaRPr lang="en-IN" dirty="0">
              <a:solidFill>
                <a:srgbClr val="FF0000"/>
              </a:solidFill>
            </a:endParaRPr>
          </a:p>
        </p:txBody>
      </p:sp>
    </p:spTree>
    <p:extLst>
      <p:ext uri="{BB962C8B-B14F-4D97-AF65-F5344CB8AC3E}">
        <p14:creationId xmlns:p14="http://schemas.microsoft.com/office/powerpoint/2010/main" val="133377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352697"/>
            <a:ext cx="10745788" cy="5956663"/>
          </a:xfrm>
        </p:spPr>
        <p:txBody>
          <a:bodyPr>
            <a:normAutofit fontScale="92500" lnSpcReduction="20000"/>
          </a:bodyPr>
          <a:lstStyle/>
          <a:p>
            <a:pPr marL="0" indent="0">
              <a:buNone/>
            </a:pPr>
            <a:r>
              <a:rPr lang="en-IN" b="1" dirty="0">
                <a:solidFill>
                  <a:schemeClr val="accent6">
                    <a:lumMod val="75000"/>
                  </a:schemeClr>
                </a:solidFill>
              </a:rPr>
              <a:t>USES OF CASH FLOW STATEMENT: </a:t>
            </a:r>
            <a:endParaRPr lang="en-IN" dirty="0">
              <a:solidFill>
                <a:schemeClr val="accent6">
                  <a:lumMod val="75000"/>
                </a:schemeClr>
              </a:solidFill>
            </a:endParaRPr>
          </a:p>
          <a:p>
            <a:r>
              <a:rPr lang="en-IN" dirty="0">
                <a:solidFill>
                  <a:schemeClr val="accent6">
                    <a:lumMod val="75000"/>
                  </a:schemeClr>
                </a:solidFill>
              </a:rPr>
              <a:t>Cash flow analysis is an important financial tool for the management. its chief advantages are as follows: </a:t>
            </a:r>
          </a:p>
          <a:p>
            <a:pPr lvl="0"/>
            <a:r>
              <a:rPr lang="en-IN" dirty="0">
                <a:solidFill>
                  <a:schemeClr val="accent6">
                    <a:lumMod val="75000"/>
                  </a:schemeClr>
                </a:solidFill>
              </a:rPr>
              <a:t>Helps in efficient Cash Management. It helps in evaluating financial policies and cash position. Cash is the basis for all operations and hence a projected cash flow statement will enable the management to plan and coordinate the financial operations properly. The management can know how much cash is needed from which source it will be derived, how much can be generated internally and how much can be obtained from outside. </a:t>
            </a:r>
          </a:p>
          <a:p>
            <a:pPr lvl="0"/>
            <a:r>
              <a:rPr lang="en-IN" dirty="0">
                <a:solidFill>
                  <a:schemeClr val="accent6">
                    <a:lumMod val="75000"/>
                  </a:schemeClr>
                </a:solidFill>
              </a:rPr>
              <a:t>With the help of cash flow statement management can evaluate its ability to meet its obligations such as payment of loan, payment to creditors, payment of interest, dividend and taxes. </a:t>
            </a:r>
          </a:p>
          <a:p>
            <a:pPr lvl="0"/>
            <a:r>
              <a:rPr lang="en-IN" dirty="0">
                <a:solidFill>
                  <a:schemeClr val="accent6">
                    <a:lumMod val="75000"/>
                  </a:schemeClr>
                </a:solidFill>
              </a:rPr>
              <a:t>It throws light on the factors responsible for inadequate cash balance despite of an increase in profits or vice versa. </a:t>
            </a:r>
          </a:p>
          <a:p>
            <a:pPr lvl="0"/>
            <a:r>
              <a:rPr lang="en-IN" dirty="0">
                <a:solidFill>
                  <a:schemeClr val="accent6">
                    <a:lumMod val="75000"/>
                  </a:schemeClr>
                </a:solidFill>
              </a:rPr>
              <a:t>A projected cash flow statement can be prepared in order to know the future cash position of a concern so as to enable a firm to plan and coordinate its financial operations properly. </a:t>
            </a:r>
          </a:p>
          <a:p>
            <a:pPr lvl="0"/>
            <a:r>
              <a:rPr lang="en-IN" dirty="0">
                <a:solidFill>
                  <a:schemeClr val="accent6">
                    <a:lumMod val="75000"/>
                  </a:schemeClr>
                </a:solidFill>
              </a:rPr>
              <a:t>It discloses the success or failure of cash planning. The extent of success of cash planning can be known by comparing the projected cash flow statement with the actual cash flow statement and necessary remedial measures can be taken. </a:t>
            </a:r>
          </a:p>
          <a:p>
            <a:endParaRPr lang="en-IN" dirty="0">
              <a:solidFill>
                <a:schemeClr val="accent6">
                  <a:lumMod val="75000"/>
                </a:schemeClr>
              </a:solidFill>
            </a:endParaRPr>
          </a:p>
        </p:txBody>
      </p:sp>
    </p:spTree>
    <p:extLst>
      <p:ext uri="{BB962C8B-B14F-4D97-AF65-F5344CB8AC3E}">
        <p14:creationId xmlns:p14="http://schemas.microsoft.com/office/powerpoint/2010/main" val="262013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418011"/>
            <a:ext cx="10536782" cy="5799909"/>
          </a:xfrm>
        </p:spPr>
        <p:txBody>
          <a:bodyPr>
            <a:normAutofit fontScale="92500" lnSpcReduction="20000"/>
          </a:bodyPr>
          <a:lstStyle/>
          <a:p>
            <a:pPr marL="0" indent="0">
              <a:buNone/>
            </a:pPr>
            <a:r>
              <a:rPr lang="en-IN" dirty="0"/>
              <a:t> </a:t>
            </a:r>
            <a:r>
              <a:rPr lang="en-IN" b="1" dirty="0" smtClean="0">
                <a:solidFill>
                  <a:schemeClr val="accent6">
                    <a:lumMod val="75000"/>
                  </a:schemeClr>
                </a:solidFill>
              </a:rPr>
              <a:t>LIMITATIONS </a:t>
            </a:r>
            <a:endParaRPr lang="en-IN" dirty="0">
              <a:solidFill>
                <a:schemeClr val="accent6">
                  <a:lumMod val="75000"/>
                </a:schemeClr>
              </a:solidFill>
            </a:endParaRPr>
          </a:p>
          <a:p>
            <a:pPr lvl="0"/>
            <a:r>
              <a:rPr lang="en-IN" dirty="0">
                <a:solidFill>
                  <a:schemeClr val="accent6">
                    <a:lumMod val="75000"/>
                  </a:schemeClr>
                </a:solidFill>
              </a:rPr>
              <a:t>A cash flow statement is not a substitute for the income statement. An income statement takes into account both cash as well as non-cash items. Hence net cash flow does not necessarily mean net income of the business. </a:t>
            </a:r>
          </a:p>
          <a:p>
            <a:pPr lvl="0"/>
            <a:r>
              <a:rPr lang="en-IN" dirty="0">
                <a:solidFill>
                  <a:schemeClr val="accent6">
                    <a:lumMod val="75000"/>
                  </a:schemeClr>
                </a:solidFill>
              </a:rPr>
              <a:t>The cash balance as disclosed by the cash flow statement may not represent the real liquid position of the business. Since it can be easily influenced by postponing purchases and other payments. </a:t>
            </a:r>
          </a:p>
          <a:p>
            <a:pPr lvl="0"/>
            <a:r>
              <a:rPr lang="en-IN" dirty="0">
                <a:solidFill>
                  <a:schemeClr val="accent6">
                    <a:lumMod val="75000"/>
                  </a:schemeClr>
                </a:solidFill>
              </a:rPr>
              <a:t>Cash flow statement ignores non-cash charges. Non-cash charges will have to be taken in to account for judging the profitability of an enterprise. </a:t>
            </a:r>
          </a:p>
          <a:p>
            <a:pPr marL="0" indent="0">
              <a:buNone/>
            </a:pPr>
            <a:endParaRPr lang="en-IN" dirty="0">
              <a:solidFill>
                <a:schemeClr val="accent6">
                  <a:lumMod val="75000"/>
                </a:schemeClr>
              </a:solidFill>
            </a:endParaRPr>
          </a:p>
          <a:p>
            <a:pPr marL="0" indent="0">
              <a:buNone/>
            </a:pPr>
            <a:r>
              <a:rPr lang="en-IN" b="1" dirty="0">
                <a:solidFill>
                  <a:schemeClr val="accent6">
                    <a:lumMod val="75000"/>
                  </a:schemeClr>
                </a:solidFill>
              </a:rPr>
              <a:t>FUND FLOW STATEMENT V/S CASH FLOW STATEMENT: </a:t>
            </a:r>
            <a:endParaRPr lang="en-IN" dirty="0">
              <a:solidFill>
                <a:schemeClr val="accent6">
                  <a:lumMod val="75000"/>
                </a:schemeClr>
              </a:solidFill>
            </a:endParaRPr>
          </a:p>
          <a:p>
            <a:pPr lvl="0"/>
            <a:r>
              <a:rPr lang="en-IN" dirty="0">
                <a:solidFill>
                  <a:schemeClr val="accent6">
                    <a:lumMod val="75000"/>
                  </a:schemeClr>
                </a:solidFill>
              </a:rPr>
              <a:t>The funds flow statement is based on wider concept of working capital. Cash flow statement is based on the narrow concept of fund i.e. cash only.</a:t>
            </a:r>
          </a:p>
          <a:p>
            <a:pPr lvl="0"/>
            <a:r>
              <a:rPr lang="en-IN" dirty="0">
                <a:solidFill>
                  <a:schemeClr val="accent6">
                    <a:lumMod val="75000"/>
                  </a:schemeClr>
                </a:solidFill>
              </a:rPr>
              <a:t>Fund flow statement discloses the magnitude direction and the causes of changes in working capital. Cash flow statement discloses the magnitude direction and causes changes in cash and cash equivalents. </a:t>
            </a:r>
          </a:p>
          <a:p>
            <a:pPr lvl="0"/>
            <a:r>
              <a:rPr lang="en-IN" dirty="0">
                <a:solidFill>
                  <a:schemeClr val="accent6">
                    <a:lumMod val="75000"/>
                  </a:schemeClr>
                </a:solidFill>
              </a:rPr>
              <a:t>Funds flow analysis is based on the accrual basis of accounting. Cash flow analysis is based on the cash basis of accounting. </a:t>
            </a:r>
          </a:p>
          <a:p>
            <a:pPr marL="0" indent="0">
              <a:buNone/>
            </a:pPr>
            <a:endParaRPr lang="en-IN" dirty="0">
              <a:solidFill>
                <a:schemeClr val="accent6">
                  <a:lumMod val="75000"/>
                </a:schemeClr>
              </a:solidFill>
            </a:endParaRPr>
          </a:p>
        </p:txBody>
      </p:sp>
    </p:spTree>
    <p:extLst>
      <p:ext uri="{BB962C8B-B14F-4D97-AF65-F5344CB8AC3E}">
        <p14:creationId xmlns:p14="http://schemas.microsoft.com/office/powerpoint/2010/main" val="167357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326571"/>
            <a:ext cx="10301651" cy="5917475"/>
          </a:xfrm>
        </p:spPr>
        <p:txBody>
          <a:bodyPr/>
          <a:lstStyle/>
          <a:p>
            <a:pPr lvl="0"/>
            <a:r>
              <a:rPr lang="en-IN" dirty="0">
                <a:solidFill>
                  <a:srgbClr val="C00000"/>
                </a:solidFill>
              </a:rPr>
              <a:t>Fund flow statement is useful for the long-range financial planning since in the long run the firm is interested in working capital because all the items of working will ultimately change into cash. Cash flow analysis is useful for short-range financial planning.</a:t>
            </a:r>
          </a:p>
          <a:p>
            <a:pPr lvl="0"/>
            <a:r>
              <a:rPr lang="en-IN" dirty="0">
                <a:solidFill>
                  <a:srgbClr val="C00000"/>
                </a:solidFill>
              </a:rPr>
              <a:t>Funds flow statement tallies the funds generated from various sources with various uses to which they are put. Cash flow statements start with the opening balance of cash and reaches to the closing balance of cash by proceeding through sources and uses. </a:t>
            </a:r>
          </a:p>
          <a:p>
            <a:pPr lvl="0"/>
            <a:r>
              <a:rPr lang="en-IN" dirty="0">
                <a:solidFill>
                  <a:srgbClr val="C00000"/>
                </a:solidFill>
              </a:rPr>
              <a:t>In a fund flow analysis, classification of assets and liabilities items into current category items and non-current category items is necessary. But no such classification is necessary in a cash flow analysis. </a:t>
            </a:r>
          </a:p>
          <a:p>
            <a:pPr marL="0" indent="0">
              <a:buNone/>
            </a:pPr>
            <a:endParaRPr lang="en-IN" dirty="0">
              <a:solidFill>
                <a:srgbClr val="C00000"/>
              </a:solidFill>
            </a:endParaRPr>
          </a:p>
          <a:p>
            <a:pPr marL="0" indent="0">
              <a:buNone/>
            </a:pPr>
            <a:r>
              <a:rPr lang="en-IN" b="1" dirty="0">
                <a:solidFill>
                  <a:srgbClr val="C00000"/>
                </a:solidFill>
              </a:rPr>
              <a:t>PREPARATION OF CASH FLOW STATEMENT </a:t>
            </a:r>
            <a:endParaRPr lang="en-IN" dirty="0">
              <a:solidFill>
                <a:srgbClr val="C00000"/>
              </a:solidFill>
            </a:endParaRPr>
          </a:p>
          <a:p>
            <a:r>
              <a:rPr lang="en-IN" dirty="0">
                <a:solidFill>
                  <a:srgbClr val="C00000"/>
                </a:solidFill>
              </a:rPr>
              <a:t>The cash flow statement should report cash flows during the period classified by Operating, Investing and Financing </a:t>
            </a:r>
            <a:r>
              <a:rPr lang="en-IN" dirty="0" smtClean="0">
                <a:solidFill>
                  <a:srgbClr val="C00000"/>
                </a:solidFill>
              </a:rPr>
              <a:t>activities:</a:t>
            </a:r>
            <a:endParaRPr lang="en-IN" dirty="0">
              <a:solidFill>
                <a:srgbClr val="C00000"/>
              </a:solidFill>
            </a:endParaRPr>
          </a:p>
          <a:p>
            <a:endParaRPr lang="en-IN" dirty="0"/>
          </a:p>
        </p:txBody>
      </p:sp>
    </p:spTree>
    <p:extLst>
      <p:ext uri="{BB962C8B-B14F-4D97-AF65-F5344CB8AC3E}">
        <p14:creationId xmlns:p14="http://schemas.microsoft.com/office/powerpoint/2010/main" val="1846142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339634"/>
            <a:ext cx="10157959" cy="5904412"/>
          </a:xfrm>
        </p:spPr>
        <p:txBody>
          <a:bodyPr/>
          <a:lstStyle/>
          <a:p>
            <a:pPr marL="0" lvl="0" indent="0">
              <a:buNone/>
            </a:pPr>
            <a:r>
              <a:rPr lang="en-IN" b="1" dirty="0">
                <a:solidFill>
                  <a:srgbClr val="C00000"/>
                </a:solidFill>
              </a:rPr>
              <a:t>Cash flows from operating activities: </a:t>
            </a:r>
            <a:endParaRPr lang="en-IN" dirty="0">
              <a:solidFill>
                <a:srgbClr val="C00000"/>
              </a:solidFill>
            </a:endParaRPr>
          </a:p>
          <a:p>
            <a:r>
              <a:rPr lang="en-IN" dirty="0">
                <a:solidFill>
                  <a:srgbClr val="C00000"/>
                </a:solidFill>
              </a:rPr>
              <a:t>Cash flows from operating activities are primarily derived from the principal revenue producing activities of the enterprise. Generally, this results from the transactions and other events that enter into the determination of net profit/loss. </a:t>
            </a:r>
          </a:p>
          <a:p>
            <a:r>
              <a:rPr lang="en-IN" dirty="0">
                <a:solidFill>
                  <a:srgbClr val="C00000"/>
                </a:solidFill>
              </a:rPr>
              <a:t>Examples of cash flow from operating activities: </a:t>
            </a:r>
          </a:p>
          <a:p>
            <a:pPr lvl="0"/>
            <a:r>
              <a:rPr lang="en-IN" dirty="0">
                <a:solidFill>
                  <a:srgbClr val="C00000"/>
                </a:solidFill>
              </a:rPr>
              <a:t>Cash receipts from sale of goods. </a:t>
            </a:r>
          </a:p>
          <a:p>
            <a:pPr lvl="0"/>
            <a:r>
              <a:rPr lang="en-IN" dirty="0">
                <a:solidFill>
                  <a:srgbClr val="C00000"/>
                </a:solidFill>
              </a:rPr>
              <a:t>Cash receipts from royalties, fees, commission. </a:t>
            </a:r>
          </a:p>
          <a:p>
            <a:pPr lvl="0"/>
            <a:r>
              <a:rPr lang="en-IN" dirty="0">
                <a:solidFill>
                  <a:srgbClr val="C00000"/>
                </a:solidFill>
              </a:rPr>
              <a:t>Cash payments to supplies of goods.  </a:t>
            </a:r>
          </a:p>
          <a:p>
            <a:pPr lvl="0"/>
            <a:r>
              <a:rPr lang="en-IN" dirty="0">
                <a:solidFill>
                  <a:srgbClr val="C00000"/>
                </a:solidFill>
              </a:rPr>
              <a:t>Cash payments to and on behalf of employees. </a:t>
            </a:r>
          </a:p>
          <a:p>
            <a:pPr lvl="0"/>
            <a:r>
              <a:rPr lang="en-IN" dirty="0">
                <a:solidFill>
                  <a:srgbClr val="C00000"/>
                </a:solidFill>
              </a:rPr>
              <a:t>Cash payments or refunds of income taxes. </a:t>
            </a:r>
          </a:p>
          <a:p>
            <a:endParaRPr lang="en-IN" dirty="0"/>
          </a:p>
        </p:txBody>
      </p:sp>
    </p:spTree>
    <p:extLst>
      <p:ext uri="{BB962C8B-B14F-4D97-AF65-F5344CB8AC3E}">
        <p14:creationId xmlns:p14="http://schemas.microsoft.com/office/powerpoint/2010/main" val="3400337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326572"/>
            <a:ext cx="10628222" cy="6021978"/>
          </a:xfrm>
        </p:spPr>
        <p:txBody>
          <a:bodyPr/>
          <a:lstStyle/>
          <a:p>
            <a:pPr marL="0" lvl="0" indent="0">
              <a:buNone/>
            </a:pPr>
            <a:r>
              <a:rPr lang="en-IN" b="1" dirty="0">
                <a:solidFill>
                  <a:srgbClr val="C00000"/>
                </a:solidFill>
              </a:rPr>
              <a:t>Cash flows from Investing Activities: </a:t>
            </a:r>
            <a:endParaRPr lang="en-IN" dirty="0">
              <a:solidFill>
                <a:srgbClr val="C00000"/>
              </a:solidFill>
            </a:endParaRPr>
          </a:p>
          <a:p>
            <a:r>
              <a:rPr lang="en-IN" dirty="0">
                <a:solidFill>
                  <a:srgbClr val="C00000"/>
                </a:solidFill>
              </a:rPr>
              <a:t>Investing activities are the acquisition and disposal of long-term assets and other investments not included in cash equivalents. Cash flow from investing activities is ascertained by analysing the changes in Fixed Assets and long-term investments in the beginning and at the end of the year. </a:t>
            </a:r>
          </a:p>
          <a:p>
            <a:r>
              <a:rPr lang="en-IN" dirty="0">
                <a:solidFill>
                  <a:srgbClr val="C00000"/>
                </a:solidFill>
              </a:rPr>
              <a:t>Examples: </a:t>
            </a:r>
          </a:p>
          <a:p>
            <a:pPr lvl="0"/>
            <a:r>
              <a:rPr lang="en-IN" dirty="0">
                <a:solidFill>
                  <a:srgbClr val="C00000"/>
                </a:solidFill>
              </a:rPr>
              <a:t>Cash payments to acquire fixed assets.  </a:t>
            </a:r>
          </a:p>
          <a:p>
            <a:pPr lvl="0"/>
            <a:r>
              <a:rPr lang="en-IN" dirty="0">
                <a:solidFill>
                  <a:srgbClr val="C00000"/>
                </a:solidFill>
              </a:rPr>
              <a:t>Cash receipts from disposal of fixed assets. </a:t>
            </a:r>
          </a:p>
          <a:p>
            <a:pPr lvl="0"/>
            <a:r>
              <a:rPr lang="en-IN" dirty="0">
                <a:solidFill>
                  <a:srgbClr val="C00000"/>
                </a:solidFill>
              </a:rPr>
              <a:t>Cash payments to acquire shares, warrants. </a:t>
            </a:r>
          </a:p>
          <a:p>
            <a:pPr lvl="0"/>
            <a:r>
              <a:rPr lang="en-IN" dirty="0">
                <a:solidFill>
                  <a:srgbClr val="C00000"/>
                </a:solidFill>
              </a:rPr>
              <a:t>Cash receipts from disposal of Shares, Warrants. </a:t>
            </a:r>
          </a:p>
          <a:p>
            <a:pPr lvl="0"/>
            <a:r>
              <a:rPr lang="en-IN" dirty="0">
                <a:solidFill>
                  <a:srgbClr val="C00000"/>
                </a:solidFill>
              </a:rPr>
              <a:t>Cash advances and loans made to third parties. </a:t>
            </a:r>
          </a:p>
          <a:p>
            <a:pPr lvl="0"/>
            <a:r>
              <a:rPr lang="en-IN" dirty="0">
                <a:solidFill>
                  <a:srgbClr val="C00000"/>
                </a:solidFill>
              </a:rPr>
              <a:t>Cash receipts from the repayment of advances and loans made to third parties. </a:t>
            </a:r>
          </a:p>
          <a:p>
            <a:pPr marL="0" indent="0">
              <a:buNone/>
            </a:pPr>
            <a:endParaRPr lang="en-IN" dirty="0">
              <a:solidFill>
                <a:srgbClr val="C00000"/>
              </a:solidFill>
            </a:endParaRPr>
          </a:p>
        </p:txBody>
      </p:sp>
    </p:spTree>
    <p:extLst>
      <p:ext uri="{BB962C8B-B14F-4D97-AF65-F5344CB8AC3E}">
        <p14:creationId xmlns:p14="http://schemas.microsoft.com/office/powerpoint/2010/main" val="79660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496389"/>
            <a:ext cx="10549845" cy="6021977"/>
          </a:xfrm>
        </p:spPr>
        <p:txBody>
          <a:bodyPr>
            <a:normAutofit/>
          </a:bodyPr>
          <a:lstStyle/>
          <a:p>
            <a:pPr marL="0" lvl="0" indent="0">
              <a:buNone/>
            </a:pPr>
            <a:r>
              <a:rPr lang="en-IN" b="1" dirty="0">
                <a:solidFill>
                  <a:srgbClr val="C00000"/>
                </a:solidFill>
              </a:rPr>
              <a:t>Cash flows from financing Activities: </a:t>
            </a:r>
            <a:endParaRPr lang="en-IN" dirty="0">
              <a:solidFill>
                <a:srgbClr val="C00000"/>
              </a:solidFill>
            </a:endParaRPr>
          </a:p>
          <a:p>
            <a:pPr marL="0" indent="0">
              <a:buNone/>
            </a:pPr>
            <a:r>
              <a:rPr lang="en-IN" dirty="0">
                <a:solidFill>
                  <a:srgbClr val="C00000"/>
                </a:solidFill>
              </a:rPr>
              <a:t>Financing activities are activities that result in changes in the size and composition of the owner’s capital and borrowing of the enterprise. Cash flow financing activities is ascertained by analysing the changes in Equity Share, Preference Share Capital, Debentures and other long-term borrowings. </a:t>
            </a:r>
          </a:p>
          <a:p>
            <a:r>
              <a:rPr lang="en-IN" dirty="0">
                <a:solidFill>
                  <a:srgbClr val="C00000"/>
                </a:solidFill>
              </a:rPr>
              <a:t>Examples: </a:t>
            </a:r>
          </a:p>
          <a:p>
            <a:pPr lvl="0"/>
            <a:r>
              <a:rPr lang="en-IN" dirty="0">
                <a:solidFill>
                  <a:srgbClr val="C00000"/>
                </a:solidFill>
              </a:rPr>
              <a:t>Cash proceeds from issuing shares. </a:t>
            </a:r>
          </a:p>
          <a:p>
            <a:pPr lvl="0"/>
            <a:r>
              <a:rPr lang="en-IN" dirty="0">
                <a:solidFill>
                  <a:srgbClr val="C00000"/>
                </a:solidFill>
              </a:rPr>
              <a:t>Cash proceeds from Debentures. </a:t>
            </a:r>
          </a:p>
          <a:p>
            <a:pPr lvl="0"/>
            <a:r>
              <a:rPr lang="en-IN" dirty="0">
                <a:solidFill>
                  <a:srgbClr val="C00000"/>
                </a:solidFill>
              </a:rPr>
              <a:t>Cash proceeds from short and long-term borrowings. </a:t>
            </a:r>
          </a:p>
          <a:p>
            <a:pPr lvl="0"/>
            <a:r>
              <a:rPr lang="en-IN" dirty="0">
                <a:solidFill>
                  <a:srgbClr val="C00000"/>
                </a:solidFill>
              </a:rPr>
              <a:t>Cash payment for buy-back of equity shares.</a:t>
            </a:r>
          </a:p>
          <a:p>
            <a:pPr lvl="0"/>
            <a:r>
              <a:rPr lang="en-IN" dirty="0">
                <a:solidFill>
                  <a:srgbClr val="C00000"/>
                </a:solidFill>
              </a:rPr>
              <a:t>Cash payments for redemption of preference shares. </a:t>
            </a:r>
          </a:p>
          <a:p>
            <a:pPr lvl="0"/>
            <a:r>
              <a:rPr lang="en-IN" dirty="0">
                <a:solidFill>
                  <a:srgbClr val="C00000"/>
                </a:solidFill>
              </a:rPr>
              <a:t>Cash payment of amount borrowed. </a:t>
            </a:r>
          </a:p>
          <a:p>
            <a:pPr lvl="0"/>
            <a:r>
              <a:rPr lang="en-IN" dirty="0">
                <a:solidFill>
                  <a:srgbClr val="C00000"/>
                </a:solidFill>
              </a:rPr>
              <a:t>Cash payment for equity and preference dividend. </a:t>
            </a:r>
          </a:p>
          <a:p>
            <a:pPr lvl="0"/>
            <a:r>
              <a:rPr lang="en-IN" dirty="0">
                <a:solidFill>
                  <a:srgbClr val="C00000"/>
                </a:solidFill>
              </a:rPr>
              <a:t>Cash payments for Interest on Debentures and loans. </a:t>
            </a:r>
          </a:p>
          <a:p>
            <a:pPr marL="0" indent="0">
              <a:buNone/>
            </a:pPr>
            <a:endParaRPr lang="en-IN" dirty="0"/>
          </a:p>
        </p:txBody>
      </p:sp>
    </p:spTree>
    <p:extLst>
      <p:ext uri="{BB962C8B-B14F-4D97-AF65-F5344CB8AC3E}">
        <p14:creationId xmlns:p14="http://schemas.microsoft.com/office/powerpoint/2010/main" val="376892420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TotalTime>
  <Words>630</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Cash flow analysis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flow analysis</dc:title>
  <dc:creator>User</dc:creator>
  <cp:lastModifiedBy>User</cp:lastModifiedBy>
  <cp:revision>2</cp:revision>
  <dcterms:created xsi:type="dcterms:W3CDTF">2020-03-20T10:33:54Z</dcterms:created>
  <dcterms:modified xsi:type="dcterms:W3CDTF">2020-03-20T10:47:12Z</dcterms:modified>
</cp:coreProperties>
</file>